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71" r:id="rId4"/>
    <p:sldId id="266" r:id="rId5"/>
    <p:sldId id="264" r:id="rId6"/>
    <p:sldId id="265" r:id="rId7"/>
    <p:sldId id="260" r:id="rId8"/>
    <p:sldId id="268" r:id="rId9"/>
    <p:sldId id="269" r:id="rId10"/>
    <p:sldId id="270" r:id="rId11"/>
    <p:sldId id="261" r:id="rId12"/>
    <p:sldId id="267" r:id="rId13"/>
    <p:sldId id="262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21"/>
  </p:normalViewPr>
  <p:slideViewPr>
    <p:cSldViewPr snapToGrid="0">
      <p:cViewPr varScale="1">
        <p:scale>
          <a:sx n="119" d="100"/>
          <a:sy n="119" d="100"/>
        </p:scale>
        <p:origin x="5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39DF6E-8DA1-6148-8E02-778249CFEBBF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F61AD8-E113-6945-883C-C4758A2394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6584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</a:t>
            </a:r>
            <a:r>
              <a:rPr lang="de-DE" dirty="0" err="1"/>
              <a:t>exonpublications.com</a:t>
            </a:r>
            <a:r>
              <a:rPr lang="de-DE" dirty="0"/>
              <a:t>/</a:t>
            </a:r>
            <a:r>
              <a:rPr lang="de-DE" dirty="0" err="1"/>
              <a:t>index.php</a:t>
            </a:r>
            <a:r>
              <a:rPr lang="de-DE" dirty="0"/>
              <a:t>/</a:t>
            </a:r>
            <a:r>
              <a:rPr lang="de-DE" dirty="0" err="1"/>
              <a:t>exon</a:t>
            </a:r>
            <a:r>
              <a:rPr lang="de-DE" dirty="0"/>
              <a:t>/</a:t>
            </a:r>
            <a:r>
              <a:rPr lang="de-DE" dirty="0" err="1"/>
              <a:t>article</a:t>
            </a:r>
            <a:r>
              <a:rPr lang="de-DE" dirty="0"/>
              <a:t>/</a:t>
            </a:r>
            <a:r>
              <a:rPr lang="de-DE" dirty="0" err="1"/>
              <a:t>view</a:t>
            </a:r>
            <a:r>
              <a:rPr lang="de-DE" dirty="0"/>
              <a:t>/who-5th-edition-hematolymphoid-tumors/1241#figures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F61AD8-E113-6945-883C-C4758A23948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10564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</a:t>
            </a:r>
            <a:r>
              <a:rPr lang="de-DE" dirty="0" err="1"/>
              <a:t>exonpublications.com</a:t>
            </a:r>
            <a:r>
              <a:rPr lang="de-DE" dirty="0"/>
              <a:t>/</a:t>
            </a:r>
            <a:r>
              <a:rPr lang="de-DE" dirty="0" err="1"/>
              <a:t>index.php</a:t>
            </a:r>
            <a:r>
              <a:rPr lang="de-DE" dirty="0"/>
              <a:t>/</a:t>
            </a:r>
            <a:r>
              <a:rPr lang="de-DE" dirty="0" err="1"/>
              <a:t>exon</a:t>
            </a:r>
            <a:r>
              <a:rPr lang="de-DE" dirty="0"/>
              <a:t>/</a:t>
            </a:r>
            <a:r>
              <a:rPr lang="de-DE" dirty="0" err="1"/>
              <a:t>article</a:t>
            </a:r>
            <a:r>
              <a:rPr lang="de-DE" dirty="0"/>
              <a:t>/</a:t>
            </a:r>
            <a:r>
              <a:rPr lang="de-DE" dirty="0" err="1"/>
              <a:t>view</a:t>
            </a:r>
            <a:r>
              <a:rPr lang="de-DE" dirty="0"/>
              <a:t>/who-5th-edition-hematolymphoid-tumors/1241#figures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F61AD8-E113-6945-883C-C4758A239480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1726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</a:t>
            </a:r>
            <a:r>
              <a:rPr lang="de-DE" dirty="0" err="1"/>
              <a:t>www.sciencedirect.com</a:t>
            </a:r>
            <a:r>
              <a:rPr lang="de-DE" dirty="0"/>
              <a:t>/</a:t>
            </a:r>
            <a:r>
              <a:rPr lang="de-DE" dirty="0" err="1"/>
              <a:t>science</a:t>
            </a:r>
            <a:r>
              <a:rPr lang="de-DE" dirty="0"/>
              <a:t>/</a:t>
            </a:r>
            <a:r>
              <a:rPr lang="de-DE" dirty="0" err="1"/>
              <a:t>article</a:t>
            </a:r>
            <a:r>
              <a:rPr lang="de-DE" dirty="0"/>
              <a:t>/</a:t>
            </a:r>
            <a:r>
              <a:rPr lang="de-DE" dirty="0" err="1"/>
              <a:t>pii</a:t>
            </a:r>
            <a:r>
              <a:rPr lang="de-DE" dirty="0"/>
              <a:t>/S0006497120617037?pes=vor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F61AD8-E113-6945-883C-C4758A239480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60994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</a:t>
            </a:r>
            <a:r>
              <a:rPr lang="de-DE" dirty="0" err="1"/>
              <a:t>www.sciencedirect.com</a:t>
            </a:r>
            <a:r>
              <a:rPr lang="de-DE" dirty="0"/>
              <a:t>/</a:t>
            </a:r>
            <a:r>
              <a:rPr lang="de-DE" dirty="0" err="1"/>
              <a:t>science</a:t>
            </a:r>
            <a:r>
              <a:rPr lang="de-DE" dirty="0"/>
              <a:t>/</a:t>
            </a:r>
            <a:r>
              <a:rPr lang="de-DE" dirty="0" err="1"/>
              <a:t>article</a:t>
            </a:r>
            <a:r>
              <a:rPr lang="de-DE" dirty="0"/>
              <a:t>/</a:t>
            </a:r>
            <a:r>
              <a:rPr lang="de-DE" dirty="0" err="1"/>
              <a:t>pii</a:t>
            </a:r>
            <a:r>
              <a:rPr lang="de-DE" dirty="0"/>
              <a:t>/S0006497120617037?pes=vor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F61AD8-E113-6945-883C-C4758A239480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31001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</a:t>
            </a:r>
            <a:r>
              <a:rPr lang="de-DE" dirty="0" err="1"/>
              <a:t>www.sciencedirect.com</a:t>
            </a:r>
            <a:r>
              <a:rPr lang="de-DE" dirty="0"/>
              <a:t>/</a:t>
            </a:r>
            <a:r>
              <a:rPr lang="de-DE" dirty="0" err="1"/>
              <a:t>science</a:t>
            </a:r>
            <a:r>
              <a:rPr lang="de-DE" dirty="0"/>
              <a:t>/</a:t>
            </a:r>
            <a:r>
              <a:rPr lang="de-DE" dirty="0" err="1"/>
              <a:t>article</a:t>
            </a:r>
            <a:r>
              <a:rPr lang="de-DE" dirty="0"/>
              <a:t>/</a:t>
            </a:r>
            <a:r>
              <a:rPr lang="de-DE" dirty="0" err="1"/>
              <a:t>pii</a:t>
            </a:r>
            <a:r>
              <a:rPr lang="de-DE" dirty="0"/>
              <a:t>/S0006497120617037?pes=vor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F61AD8-E113-6945-883C-C4758A239480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76977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univariate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model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mutations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de-CH" b="0" i="1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TP53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(11%) and </a:t>
            </a:r>
            <a:r>
              <a:rPr lang="de-CH" b="0" i="1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NOTCH1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(4%), and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deletions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de-CH" b="0" i="1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TP53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(16%) and </a:t>
            </a:r>
            <a:r>
              <a:rPr lang="de-CH" b="0" i="1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CDKN2A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(20%),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were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significantly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associated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inferior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outcomes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together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MIPI, MIPI-c,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blastoid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morphology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and Ki67 &gt; 30%);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however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in multivariate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analyses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only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de-CH" b="0" i="1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TP53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mutations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(HR, 6.2; </a:t>
            </a:r>
            <a:r>
              <a:rPr lang="de-CH" b="0" i="1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&lt; .0001)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retained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prognostic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impact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overall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survival</a:t>
            </a:r>
            <a:r>
              <a:rPr lang="de-CH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(OS)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F61AD8-E113-6945-883C-C4758A239480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7186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58B410-F50E-FC36-E9A8-A44CCC7875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6C5E020-309B-5669-BE24-F8A43D9ADE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882A06F-B722-822B-8268-C7FCF2B1C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1F8E6A-7A63-F44B-8FE7-CE01ABDA5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B6444B-207E-3A70-9120-9BBE5F215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9230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E2F04E-2E4C-187B-FC20-FE601DBCD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F4D8118-1833-45F8-585E-1753EE5FF9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C021005-F2B7-3ACB-B459-E125CDABD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30CC5C0-FFB5-29FB-F800-FDAB99010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7EAF806-1C4F-C375-A032-A6C866964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3950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C25EDA87-D85B-DA16-3215-EC0028DC03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EBF23BC-92E0-0CD6-D2B7-CDFD426052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FC4AD2-4E2E-0E58-8E49-EF9B13CC8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F9725C3-7C3F-ECEB-152B-BF30C1AB5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3489299-5CA5-336C-89A9-7DA65F413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1624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AF4A9A-E7B1-E75E-771B-B535D54A3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86067EC-8C80-B387-EA85-48AF0CC17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3647DE3-87C2-5C84-8304-1B63A326A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EFD4288-9828-34CA-1F6B-2B280DB12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DBF60B2-9108-26D4-BA98-9A6B0D83C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6895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FC2AAB-79C1-F8DC-FD56-1FD311D3F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CC6F965-FFED-0DBF-F5FF-61956C6DF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467E240-5439-A4FC-5E07-2BB1EBECC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B5872B-7118-8395-448E-16B4C3ACC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917AF1D-F277-CCD1-672C-F1E6970E5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5485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85DBCE-CBFE-FE51-2AE6-C1FBFBD67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B1C38-D23E-4B1A-DA3C-11C5A3E088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0762E33-75B1-EE47-1185-64E360622C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EF49441-6278-F1E2-F05C-E43536F44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E5B2D0F-BBDE-3DD8-EDAD-ED656CE7A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9137E61-0DFC-B3AC-E171-1691B34BD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8528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8FD38C-49B7-B5EE-83D0-81CBDF14C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A68D08-33E2-C4D3-F479-DFC4F3CD82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23F4DF2-4E54-38E2-59DF-6DA0C6A617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851A336-2B87-26BA-9F8A-FE48438E0B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1D3169A-D6CD-F47A-7985-BD216321EC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FE25BA0-B210-9A1B-8560-9556F843B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20E1D35-1D05-07C5-B6A3-1FA2C60EA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B7A69A9-A657-ADD2-769D-5034F2398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3407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180495-A2C7-C8B1-67DD-B68F284E6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868C0FC-3D82-ECCC-4C0C-EE36502A8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7109D85-A579-B905-1207-D2D4F44D6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5DB2549-36B6-365A-7C7C-EFFD29F16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8818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3BF5011-CD32-0FD2-52A0-B525D9162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7D409E4-55CD-4B75-5210-88BA17F39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4274678-FF42-C181-D0D4-DF9E77386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8239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088273-E1CF-64D0-F93A-AF900C3F7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8B340F-298F-9806-866D-BB622E1A2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4EE0695-7360-1732-D26C-6CC1F99212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8A8A085-7F76-1417-63C4-8D06A90D1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817701A-C4F2-91B4-EC07-30E80AF5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04B5EB8-90C0-7FF2-DAAE-C7B3BB206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9580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D40FE4-27F1-9664-AB22-05998718F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D381F10-4355-C44A-2727-A2CD5EC778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DE6BE99-416A-360C-FA3E-4F04D9D09F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ED43290-A23C-9097-0F0A-6E638E533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CC7B1E1-46D5-A818-6614-839004E91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AB4B3C8-3BAC-5077-01FA-5B65B56D5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3760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E93FB5C-194A-5257-C44C-4640429DC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F2C6789-F2D1-D58B-EA01-C2D5FDA70D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B7037C-6B8F-D391-C7E8-D813AC6A67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E87E81-A2E7-9743-B48D-390E25F485DE}" type="datetimeFigureOut">
              <a:rPr lang="de-DE" smtClean="0"/>
              <a:t>05.10.23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EFBF1C0-7F09-7D0F-3063-21DB969EB3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7F9CB7D-D656-8105-CF12-B6D0D02D4E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3DC5F-C604-754E-81A8-0984829EC51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8148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>
            <a:extLst>
              <a:ext uri="{FF2B5EF4-FFF2-40B4-BE49-F238E27FC236}">
                <a16:creationId xmlns:a16="http://schemas.microsoft.com/office/drawing/2014/main" id="{DF313CB2-9266-B10B-57AC-5DDEA0F273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02901"/>
            <a:ext cx="9144000" cy="886216"/>
          </a:xfrm>
        </p:spPr>
        <p:txBody>
          <a:bodyPr>
            <a:normAutofit/>
          </a:bodyPr>
          <a:lstStyle/>
          <a:p>
            <a:r>
              <a:rPr lang="de-DE" sz="3600" dirty="0"/>
              <a:t>Survival Analysis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01646246-52B3-7296-379B-4E9396CD0B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de-DE" dirty="0"/>
              <a:t>NCIt:C35813: </a:t>
            </a:r>
            <a:r>
              <a:rPr lang="de-DE" dirty="0" err="1"/>
              <a:t>Hematopoietic</a:t>
            </a:r>
            <a:r>
              <a:rPr lang="de-DE" dirty="0"/>
              <a:t> and Lymphoid System </a:t>
            </a:r>
            <a:r>
              <a:rPr lang="de-DE" dirty="0" err="1"/>
              <a:t>Neoplasm</a:t>
            </a:r>
            <a:endParaRPr lang="de-DE" dirty="0"/>
          </a:p>
        </p:txBody>
      </p:sp>
      <p:sp>
        <p:nvSpPr>
          <p:cNvPr id="5" name="Untertitel 2">
            <a:extLst>
              <a:ext uri="{FF2B5EF4-FFF2-40B4-BE49-F238E27FC236}">
                <a16:creationId xmlns:a16="http://schemas.microsoft.com/office/drawing/2014/main" id="{A34278C7-6E55-CA13-28E9-A0270AEA6479}"/>
              </a:ext>
            </a:extLst>
          </p:cNvPr>
          <p:cNvSpPr txBox="1">
            <a:spLocks/>
          </p:cNvSpPr>
          <p:nvPr/>
        </p:nvSpPr>
        <p:spPr>
          <a:xfrm>
            <a:off x="1524000" y="5263018"/>
            <a:ext cx="9144000" cy="886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/>
              <a:t>Patricia Freitag and Serena Galli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44963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C4B458-A27C-F74C-0973-35BB80CFA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Survival Analysis DLBCL: -17p and +8q </a:t>
            </a:r>
          </a:p>
        </p:txBody>
      </p:sp>
      <p:pic>
        <p:nvPicPr>
          <p:cNvPr id="4" name="Grafik 3" descr="Ein Bild, das Text, Diagramm, Reihe, Zahl enthält.&#10;&#10;Automatisch generierte Beschreibung">
            <a:extLst>
              <a:ext uri="{FF2B5EF4-FFF2-40B4-BE49-F238E27FC236}">
                <a16:creationId xmlns:a16="http://schemas.microsoft.com/office/drawing/2014/main" id="{394ED93C-EB60-0593-239C-72326911D6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98"/>
          <a:stretch/>
        </p:blipFill>
        <p:spPr>
          <a:xfrm>
            <a:off x="230412" y="1817913"/>
            <a:ext cx="5675151" cy="4886043"/>
          </a:xfrm>
          <a:prstGeom prst="rect">
            <a:avLst/>
          </a:prstGeom>
        </p:spPr>
      </p:pic>
      <p:pic>
        <p:nvPicPr>
          <p:cNvPr id="5" name="Inhaltsplatzhalter 4" descr="Ein Bild, das Text, Diagramm, Screenshot, Reihe enthält.&#10;&#10;Automatisch generierte Beschreibung">
            <a:extLst>
              <a:ext uri="{FF2B5EF4-FFF2-40B4-BE49-F238E27FC236}">
                <a16:creationId xmlns:a16="http://schemas.microsoft.com/office/drawing/2014/main" id="{BB8362A1-C3F1-0401-2256-06C6D84709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5398"/>
          <a:stretch/>
        </p:blipFill>
        <p:spPr>
          <a:xfrm>
            <a:off x="6286439" y="1817912"/>
            <a:ext cx="5902648" cy="4886044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51FA9544-ADF3-43CB-C946-6132269DEC69}"/>
              </a:ext>
            </a:extLst>
          </p:cNvPr>
          <p:cNvSpPr txBox="1"/>
          <p:nvPr/>
        </p:nvSpPr>
        <p:spPr>
          <a:xfrm>
            <a:off x="1543611" y="1976249"/>
            <a:ext cx="1200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-17p: TP53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5F40C79-AB9A-87C7-A8FD-3B07CAF813C2}"/>
              </a:ext>
            </a:extLst>
          </p:cNvPr>
          <p:cNvSpPr txBox="1"/>
          <p:nvPr/>
        </p:nvSpPr>
        <p:spPr>
          <a:xfrm>
            <a:off x="7554686" y="1976249"/>
            <a:ext cx="1092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+8q: MYC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93A8ABA-9DAC-D0A4-5EF6-0C6499F2190B}"/>
              </a:ext>
            </a:extLst>
          </p:cNvPr>
          <p:cNvSpPr txBox="1"/>
          <p:nvPr/>
        </p:nvSpPr>
        <p:spPr>
          <a:xfrm>
            <a:off x="5653675" y="4874230"/>
            <a:ext cx="111337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00" dirty="0">
                <a:latin typeface="Helvetica" pitchFamily="2" charset="0"/>
              </a:rPr>
              <a:t>time [</a:t>
            </a:r>
            <a:r>
              <a:rPr lang="de-DE" sz="1100" dirty="0" err="1">
                <a:latin typeface="Helvetica" pitchFamily="2" charset="0"/>
              </a:rPr>
              <a:t>months</a:t>
            </a:r>
            <a:r>
              <a:rPr lang="de-DE" sz="1100" dirty="0">
                <a:latin typeface="Helvetica" pitchFamily="2" charset="0"/>
              </a:rPr>
              <a:t>]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1C25931-F099-5144-8302-E1D7359FEB8C}"/>
              </a:ext>
            </a:extLst>
          </p:cNvPr>
          <p:cNvSpPr txBox="1"/>
          <p:nvPr/>
        </p:nvSpPr>
        <p:spPr>
          <a:xfrm rot="16200000">
            <a:off x="-195469" y="2984887"/>
            <a:ext cx="111337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00" dirty="0" err="1">
                <a:latin typeface="Helvetica" pitchFamily="2" charset="0"/>
              </a:rPr>
              <a:t>survival</a:t>
            </a:r>
            <a:endParaRPr lang="de-DE" sz="1100" dirty="0">
              <a:latin typeface="Helvetica" pitchFamily="2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A33F037-85EC-DD0A-2C3B-BD28826B7FD1}"/>
              </a:ext>
            </a:extLst>
          </p:cNvPr>
          <p:cNvSpPr txBox="1"/>
          <p:nvPr/>
        </p:nvSpPr>
        <p:spPr>
          <a:xfrm rot="16200000">
            <a:off x="5653675" y="2984888"/>
            <a:ext cx="111337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00" dirty="0" err="1">
                <a:latin typeface="Helvetica" pitchFamily="2" charset="0"/>
              </a:rPr>
              <a:t>survival</a:t>
            </a:r>
            <a:endParaRPr lang="de-DE" sz="11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2982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491360-7A7D-B300-BB0D-2B6644C7E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Survival Analysis MCL: -17p and +8q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6D9C01-5AD2-099B-6D6B-EFF59C3D8F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961" y="6234077"/>
            <a:ext cx="6195666" cy="8092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Eskelund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Christian W et al. “</a:t>
            </a:r>
            <a:r>
              <a:rPr lang="de-CH" sz="1200" b="0" i="1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TP53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mutations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identify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younger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mantle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cell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lymphoma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patients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who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do not </a:t>
            </a: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benefit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from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intensive </a:t>
            </a:r>
            <a:r>
              <a:rPr lang="de-CH" sz="12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chemoimmunotherapy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.” </a:t>
            </a:r>
            <a:r>
              <a:rPr lang="de-CH" sz="1200" b="0" i="1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Blood</a:t>
            </a:r>
            <a:r>
              <a:rPr lang="de-CH" sz="12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vol. 130,17 (2017): 1903-1910. doi:10.1182/blood-2017-04-779736</a:t>
            </a:r>
            <a:endParaRPr lang="de-DE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Grafik 3" descr="Ein Bild, das Text, Diagramm, Reihe, Karte enthält.&#10;&#10;Automatisch generierte Beschreibung">
            <a:extLst>
              <a:ext uri="{FF2B5EF4-FFF2-40B4-BE49-F238E27FC236}">
                <a16:creationId xmlns:a16="http://schemas.microsoft.com/office/drawing/2014/main" id="{92BBE94A-B159-0647-EE14-E139C0548C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855"/>
          <a:stretch/>
        </p:blipFill>
        <p:spPr>
          <a:xfrm>
            <a:off x="192783" y="1545879"/>
            <a:ext cx="6114904" cy="4688198"/>
          </a:xfrm>
          <a:prstGeom prst="rect">
            <a:avLst/>
          </a:prstGeom>
        </p:spPr>
      </p:pic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B9F64903-0DC2-9B91-0922-58D486DE65FC}"/>
              </a:ext>
            </a:extLst>
          </p:cNvPr>
          <p:cNvSpPr txBox="1">
            <a:spLocks/>
          </p:cNvSpPr>
          <p:nvPr/>
        </p:nvSpPr>
        <p:spPr>
          <a:xfrm>
            <a:off x="4164427" y="2015558"/>
            <a:ext cx="1931573" cy="2939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CH" sz="1400" dirty="0" err="1">
                <a:solidFill>
                  <a:srgbClr val="21212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logrank</a:t>
            </a:r>
            <a:r>
              <a:rPr lang="de-CH" sz="1400" dirty="0">
                <a:solidFill>
                  <a:srgbClr val="21212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P-</a:t>
            </a:r>
            <a:r>
              <a:rPr lang="de-CH" sz="1400" dirty="0" err="1">
                <a:solidFill>
                  <a:srgbClr val="21212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value</a:t>
            </a:r>
            <a:r>
              <a:rPr lang="de-CH" sz="1400" dirty="0">
                <a:solidFill>
                  <a:srgbClr val="21212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 0.003</a:t>
            </a:r>
            <a:endParaRPr lang="de-DE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7F5AAB0-0035-C3A3-D10B-A497E89F4BC5}"/>
              </a:ext>
            </a:extLst>
          </p:cNvPr>
          <p:cNvSpPr txBox="1"/>
          <p:nvPr/>
        </p:nvSpPr>
        <p:spPr>
          <a:xfrm>
            <a:off x="1891954" y="1646226"/>
            <a:ext cx="1200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-17p: TP53</a:t>
            </a:r>
          </a:p>
        </p:txBody>
      </p:sp>
      <p:pic>
        <p:nvPicPr>
          <p:cNvPr id="8" name="Grafik 7" descr="Ein Bild, das Text, Diagramm, Reihe, Zahl enthält.&#10;&#10;Automatisch generierte Beschreibung">
            <a:extLst>
              <a:ext uri="{FF2B5EF4-FFF2-40B4-BE49-F238E27FC236}">
                <a16:creationId xmlns:a16="http://schemas.microsoft.com/office/drawing/2014/main" id="{5E936239-788F-27D5-BCCA-583018D09A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18" t="5541" r="3288"/>
          <a:stretch/>
        </p:blipFill>
        <p:spPr>
          <a:xfrm>
            <a:off x="6324119" y="1556764"/>
            <a:ext cx="5873168" cy="4822121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D7C55A4F-94A3-6662-5A96-6B29A7D0919A}"/>
              </a:ext>
            </a:extLst>
          </p:cNvPr>
          <p:cNvSpPr txBox="1"/>
          <p:nvPr/>
        </p:nvSpPr>
        <p:spPr>
          <a:xfrm>
            <a:off x="7912539" y="1628316"/>
            <a:ext cx="1092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+8q: MYC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9959101-9FE4-B47B-A2CF-B3D4ACE7555E}"/>
              </a:ext>
            </a:extLst>
          </p:cNvPr>
          <p:cNvSpPr txBox="1"/>
          <p:nvPr/>
        </p:nvSpPr>
        <p:spPr>
          <a:xfrm>
            <a:off x="5867882" y="4909823"/>
            <a:ext cx="111337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00" dirty="0">
                <a:latin typeface="Helvetica" pitchFamily="2" charset="0"/>
              </a:rPr>
              <a:t>time [</a:t>
            </a:r>
            <a:r>
              <a:rPr lang="de-DE" sz="1100" dirty="0" err="1">
                <a:latin typeface="Helvetica" pitchFamily="2" charset="0"/>
              </a:rPr>
              <a:t>months</a:t>
            </a:r>
            <a:r>
              <a:rPr lang="de-DE" sz="1100" dirty="0">
                <a:latin typeface="Helvetica" pitchFamily="2" charset="0"/>
              </a:rPr>
              <a:t>]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FDD8196B-E089-E3FF-EFFD-1D96E0097CE2}"/>
              </a:ext>
            </a:extLst>
          </p:cNvPr>
          <p:cNvSpPr txBox="1"/>
          <p:nvPr/>
        </p:nvSpPr>
        <p:spPr>
          <a:xfrm rot="16200000">
            <a:off x="-326083" y="2984889"/>
            <a:ext cx="111337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00" dirty="0" err="1">
                <a:latin typeface="Helvetica" pitchFamily="2" charset="0"/>
              </a:rPr>
              <a:t>survival</a:t>
            </a:r>
            <a:endParaRPr lang="de-DE" sz="1100" dirty="0">
              <a:latin typeface="Helvetica" pitchFamily="2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E189E67B-BD1B-DC2F-BD54-47F5A3F273F8}"/>
              </a:ext>
            </a:extLst>
          </p:cNvPr>
          <p:cNvSpPr txBox="1"/>
          <p:nvPr/>
        </p:nvSpPr>
        <p:spPr>
          <a:xfrm rot="16200000">
            <a:off x="5707465" y="2984888"/>
            <a:ext cx="111337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00" dirty="0" err="1">
                <a:latin typeface="Helvetica" pitchFamily="2" charset="0"/>
              </a:rPr>
              <a:t>survival</a:t>
            </a:r>
            <a:endParaRPr lang="de-DE" sz="11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1178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 descr="Ein Bild, das Text, Diagramm, Screenshot, Reihe enthält.&#10;&#10;Automatisch generierte Beschreibung">
            <a:extLst>
              <a:ext uri="{FF2B5EF4-FFF2-40B4-BE49-F238E27FC236}">
                <a16:creationId xmlns:a16="http://schemas.microsoft.com/office/drawing/2014/main" id="{C2ED4377-FD3D-29E3-4DF5-DD2DCD3F3F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1" t="6052" r="4172" b="2500"/>
          <a:stretch/>
        </p:blipFill>
        <p:spPr>
          <a:xfrm>
            <a:off x="2875122" y="1690688"/>
            <a:ext cx="6441755" cy="5078888"/>
          </a:xfrm>
          <a:prstGeom prst="rect">
            <a:avLst/>
          </a:prstGeom>
        </p:spPr>
      </p:pic>
      <p:sp>
        <p:nvSpPr>
          <p:cNvPr id="20" name="Titel 1">
            <a:extLst>
              <a:ext uri="{FF2B5EF4-FFF2-40B4-BE49-F238E27FC236}">
                <a16:creationId xmlns:a16="http://schemas.microsoft.com/office/drawing/2014/main" id="{6D25154E-3B21-4474-5866-B297FDAA7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Survival Analysis CLL: -17p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16C480EF-1CCA-69D0-9F50-37E4726E1507}"/>
              </a:ext>
            </a:extLst>
          </p:cNvPr>
          <p:cNvSpPr txBox="1"/>
          <p:nvPr/>
        </p:nvSpPr>
        <p:spPr>
          <a:xfrm>
            <a:off x="6665767" y="2196193"/>
            <a:ext cx="2651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logrank</a:t>
            </a:r>
            <a:r>
              <a:rPr lang="de-DE" dirty="0"/>
              <a:t> p-</a:t>
            </a:r>
            <a:r>
              <a:rPr lang="de-DE" dirty="0" err="1"/>
              <a:t>value</a:t>
            </a:r>
            <a:r>
              <a:rPr lang="de-DE" dirty="0"/>
              <a:t> = 0.00000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9CE2E2CE-B577-1027-7F3E-29050DF65C24}"/>
              </a:ext>
            </a:extLst>
          </p:cNvPr>
          <p:cNvSpPr txBox="1"/>
          <p:nvPr/>
        </p:nvSpPr>
        <p:spPr>
          <a:xfrm>
            <a:off x="8949122" y="5371397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Helvetica" pitchFamily="2" charset="0"/>
              </a:rPr>
              <a:t>time [</a:t>
            </a:r>
            <a:r>
              <a:rPr lang="de-DE" sz="1200" dirty="0" err="1">
                <a:latin typeface="Helvetica" pitchFamily="2" charset="0"/>
              </a:rPr>
              <a:t>months</a:t>
            </a:r>
            <a:r>
              <a:rPr lang="de-DE" sz="1200" dirty="0">
                <a:latin typeface="Helvetica" pitchFamily="2" charset="0"/>
              </a:rPr>
              <a:t>]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E4CB529-9A28-5ADF-4E70-5F0B4A028271}"/>
              </a:ext>
            </a:extLst>
          </p:cNvPr>
          <p:cNvSpPr txBox="1"/>
          <p:nvPr/>
        </p:nvSpPr>
        <p:spPr>
          <a:xfrm rot="16200000">
            <a:off x="2362964" y="3221756"/>
            <a:ext cx="7473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latin typeface="Helvetica" pitchFamily="2" charset="0"/>
              </a:rPr>
              <a:t>survival</a:t>
            </a:r>
            <a:r>
              <a:rPr lang="de-DE" sz="1200" dirty="0">
                <a:latin typeface="Helvetica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83478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491360-7A7D-B300-BB0D-2B6644C7E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err="1"/>
              <a:t>Conclusion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96D9C01-5AD2-099B-6D6B-EFF59C3D8F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-17p and +8q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found</a:t>
            </a:r>
            <a:r>
              <a:rPr lang="de-DE" dirty="0"/>
              <a:t> in a </a:t>
            </a:r>
            <a:r>
              <a:rPr lang="de-DE" dirty="0" err="1"/>
              <a:t>variety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hematolymphoid</a:t>
            </a:r>
            <a:r>
              <a:rPr lang="de-DE" dirty="0"/>
              <a:t> </a:t>
            </a:r>
            <a:r>
              <a:rPr lang="de-DE" dirty="0" err="1"/>
              <a:t>neoplasms</a:t>
            </a:r>
            <a:endParaRPr lang="de-DE" dirty="0"/>
          </a:p>
          <a:p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significant</a:t>
            </a:r>
            <a:r>
              <a:rPr lang="de-DE" dirty="0"/>
              <a:t> </a:t>
            </a:r>
            <a:r>
              <a:rPr lang="de-DE" dirty="0" err="1"/>
              <a:t>prognostic</a:t>
            </a:r>
            <a:r>
              <a:rPr lang="de-DE" dirty="0"/>
              <a:t> </a:t>
            </a:r>
            <a:r>
              <a:rPr lang="de-DE" dirty="0" err="1"/>
              <a:t>impact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+8q in MCL and DLBCL </a:t>
            </a:r>
            <a:r>
              <a:rPr lang="de-DE" dirty="0" err="1"/>
              <a:t>patients</a:t>
            </a:r>
            <a:endParaRPr lang="de-DE" dirty="0"/>
          </a:p>
          <a:p>
            <a:r>
              <a:rPr lang="de-DE" dirty="0"/>
              <a:t>-17p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associated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poor</a:t>
            </a:r>
            <a:r>
              <a:rPr lang="de-DE" dirty="0"/>
              <a:t> </a:t>
            </a:r>
            <a:r>
              <a:rPr lang="de-DE" dirty="0" err="1"/>
              <a:t>survival</a:t>
            </a:r>
            <a:r>
              <a:rPr lang="de-DE" dirty="0"/>
              <a:t> in MCL and CLL</a:t>
            </a:r>
          </a:p>
          <a:p>
            <a:r>
              <a:rPr lang="de-DE" dirty="0"/>
              <a:t>Univariate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may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misleading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94881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E1F26D-97DC-1E92-83DC-42DD0381C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307" y="365125"/>
            <a:ext cx="11473841" cy="1325563"/>
          </a:xfrm>
        </p:spPr>
        <p:txBody>
          <a:bodyPr/>
          <a:lstStyle/>
          <a:p>
            <a:r>
              <a:rPr lang="de-CH" dirty="0"/>
              <a:t>WHO</a:t>
            </a:r>
            <a:r>
              <a:rPr lang="de-CH" i="0" u="none" strike="noStrike" dirty="0">
                <a:solidFill>
                  <a:srgbClr val="505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dirty="0" err="1"/>
              <a:t>classification</a:t>
            </a:r>
            <a:r>
              <a:rPr lang="de-CH" i="0" u="none" strike="noStrike" dirty="0">
                <a:solidFill>
                  <a:srgbClr val="505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dirty="0" err="1"/>
              <a:t>of</a:t>
            </a:r>
            <a:r>
              <a:rPr lang="de-CH" i="0" u="none" strike="noStrike" dirty="0">
                <a:solidFill>
                  <a:srgbClr val="505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dirty="0" err="1"/>
              <a:t>hematolymphoid</a:t>
            </a:r>
            <a:r>
              <a:rPr lang="de-CH" i="0" u="none" strike="noStrike" dirty="0">
                <a:solidFill>
                  <a:srgbClr val="505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dirty="0" err="1"/>
              <a:t>tumors</a:t>
            </a:r>
            <a:endParaRPr lang="de-DE" dirty="0"/>
          </a:p>
        </p:txBody>
      </p:sp>
      <p:pic>
        <p:nvPicPr>
          <p:cNvPr id="5" name="Grafik 4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BA7C4ACA-E6D7-E38A-52F9-49C8A8BF7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8815" y="1554628"/>
            <a:ext cx="6414369" cy="5188093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61C4271B-7F51-F22D-D0E2-BB3E06E2791B}"/>
              </a:ext>
            </a:extLst>
          </p:cNvPr>
          <p:cNvSpPr txBox="1"/>
          <p:nvPr/>
        </p:nvSpPr>
        <p:spPr>
          <a:xfrm>
            <a:off x="175365" y="5417424"/>
            <a:ext cx="240499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Li,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Weijie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“The 5</a:t>
            </a:r>
            <a:r>
              <a:rPr lang="de-CH" sz="1000" b="0" i="0" u="none" strike="noStrike" baseline="30000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Edition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World Health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Organization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Classification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Hematolymphoid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Tumors.” </a:t>
            </a:r>
            <a:r>
              <a:rPr lang="de-CH" sz="1000" b="0" i="1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Leukemia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edited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by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Weijie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Li, Exon Publications, 16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October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2022. doi:10.36255/exon-publications-leukemia-who-5th-edition-hematolymphoid-tumors</a:t>
            </a:r>
            <a:endParaRPr lang="de-DE" sz="1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381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E1F26D-97DC-1E92-83DC-42DD0381C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307" y="365125"/>
            <a:ext cx="11473841" cy="1325563"/>
          </a:xfrm>
        </p:spPr>
        <p:txBody>
          <a:bodyPr/>
          <a:lstStyle/>
          <a:p>
            <a:r>
              <a:rPr lang="de-CH" dirty="0"/>
              <a:t>WHO</a:t>
            </a:r>
            <a:r>
              <a:rPr lang="de-CH" i="0" u="none" strike="noStrike" dirty="0">
                <a:solidFill>
                  <a:srgbClr val="505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dirty="0" err="1"/>
              <a:t>classification</a:t>
            </a:r>
            <a:r>
              <a:rPr lang="de-CH" i="0" u="none" strike="noStrike" dirty="0">
                <a:solidFill>
                  <a:srgbClr val="505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dirty="0" err="1"/>
              <a:t>of</a:t>
            </a:r>
            <a:r>
              <a:rPr lang="de-CH" i="0" u="none" strike="noStrike" dirty="0">
                <a:solidFill>
                  <a:srgbClr val="505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dirty="0" err="1"/>
              <a:t>hematolymphoid</a:t>
            </a:r>
            <a:r>
              <a:rPr lang="de-CH" i="0" u="none" strike="noStrike" dirty="0">
                <a:solidFill>
                  <a:srgbClr val="505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dirty="0" err="1"/>
              <a:t>tumors</a:t>
            </a:r>
            <a:endParaRPr lang="de-DE" dirty="0"/>
          </a:p>
        </p:txBody>
      </p:sp>
      <p:pic>
        <p:nvPicPr>
          <p:cNvPr id="5" name="Grafik 4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BA7C4ACA-E6D7-E38A-52F9-49C8A8BF7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8815" y="1554628"/>
            <a:ext cx="6414369" cy="5188093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61C4271B-7F51-F22D-D0E2-BB3E06E2791B}"/>
              </a:ext>
            </a:extLst>
          </p:cNvPr>
          <p:cNvSpPr txBox="1"/>
          <p:nvPr/>
        </p:nvSpPr>
        <p:spPr>
          <a:xfrm>
            <a:off x="175365" y="5417424"/>
            <a:ext cx="240499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Li,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Weijie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“The 5</a:t>
            </a:r>
            <a:r>
              <a:rPr lang="de-CH" sz="1000" b="0" i="0" u="none" strike="noStrike" baseline="30000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Edition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World Health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Organization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Classification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Hematolymphoid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Tumors.” </a:t>
            </a:r>
            <a:r>
              <a:rPr lang="de-CH" sz="1000" b="0" i="1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Leukemia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edited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by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Weijie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Li, Exon Publications, 16 </a:t>
            </a:r>
            <a:r>
              <a:rPr lang="de-CH" sz="10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October</a:t>
            </a:r>
            <a:r>
              <a:rPr lang="de-CH" sz="10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2022. doi:10.36255/exon-publications-leukemia-who-5th-edition-hematolymphoid-tumors</a:t>
            </a:r>
            <a:endParaRPr lang="de-DE" sz="1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C81BBE04-2CD2-28CB-58D5-02F4DE535716}"/>
              </a:ext>
            </a:extLst>
          </p:cNvPr>
          <p:cNvSpPr/>
          <p:nvPr/>
        </p:nvSpPr>
        <p:spPr>
          <a:xfrm>
            <a:off x="5812077" y="2417523"/>
            <a:ext cx="3491107" cy="1503124"/>
          </a:xfrm>
          <a:prstGeom prst="rect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3687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007C40-DB28-2AC9-34E7-986075A7E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err="1"/>
              <a:t>Mature</a:t>
            </a:r>
            <a:r>
              <a:rPr lang="de-DE" dirty="0"/>
              <a:t> B-</a:t>
            </a:r>
            <a:r>
              <a:rPr lang="de-DE" dirty="0" err="1"/>
              <a:t>cell</a:t>
            </a:r>
            <a:r>
              <a:rPr lang="de-DE" dirty="0"/>
              <a:t> </a:t>
            </a:r>
            <a:r>
              <a:rPr lang="de-DE" dirty="0" err="1"/>
              <a:t>Neoplasms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3AF667-6C44-E51A-A82B-C4F05D48B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4433" y="1731029"/>
            <a:ext cx="6153373" cy="46387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b="1" dirty="0">
                <a:latin typeface="Calibri" panose="020F0502020204030204" pitchFamily="34" charset="0"/>
                <a:cs typeface="Calibri" panose="020F0502020204030204" pitchFamily="34" charset="0"/>
              </a:rPr>
              <a:t>CLL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de-DE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hronic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ymphatic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eukemia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r>
              <a:rPr lang="de-CH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7% </a:t>
            </a:r>
            <a:r>
              <a:rPr lang="de-CH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CH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mature</a:t>
            </a:r>
            <a:r>
              <a:rPr lang="de-CH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B-</a:t>
            </a:r>
            <a:r>
              <a:rPr lang="de-CH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cell</a:t>
            </a:r>
            <a:r>
              <a:rPr lang="de-CH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lymphomas</a:t>
            </a:r>
            <a:endParaRPr lang="de-DE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CH" sz="24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de-CH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ncidence</a:t>
            </a:r>
            <a:r>
              <a:rPr lang="de-CH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4.6/100 000 </a:t>
            </a:r>
            <a:r>
              <a:rPr lang="de-CH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 </a:t>
            </a:r>
            <a:r>
              <a:rPr lang="de-CH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year</a:t>
            </a:r>
            <a:endParaRPr lang="de-CH" sz="24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TP53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mutations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and 17p- confer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poor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prognosis</a:t>
            </a:r>
            <a:endParaRPr lang="de-DE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5-year OS: 80-90%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7" name="Grafik 6" descr="Ein Bild, das Text, Screenshot, Diagramm, Kreis enthält.&#10;&#10;Automatisch generierte Beschreibung">
            <a:extLst>
              <a:ext uri="{FF2B5EF4-FFF2-40B4-BE49-F238E27FC236}">
                <a16:creationId xmlns:a16="http://schemas.microsoft.com/office/drawing/2014/main" id="{D89EDA77-8228-71F5-9BF7-BF06E89C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285" y="1516684"/>
            <a:ext cx="5458344" cy="4976191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1E16542D-723D-DC1F-5736-4186DB86CA48}"/>
              </a:ext>
            </a:extLst>
          </p:cNvPr>
          <p:cNvSpPr txBox="1"/>
          <p:nvPr/>
        </p:nvSpPr>
        <p:spPr>
          <a:xfrm>
            <a:off x="283285" y="6542021"/>
            <a:ext cx="47067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https://</a:t>
            </a:r>
            <a:r>
              <a:rPr lang="de-DE" sz="1000" dirty="0" err="1"/>
              <a:t>www.mll.com</a:t>
            </a:r>
            <a:r>
              <a:rPr lang="de-DE" sz="1000" dirty="0"/>
              <a:t>/en/</a:t>
            </a:r>
            <a:r>
              <a:rPr lang="de-DE" sz="1000" dirty="0" err="1"/>
              <a:t>mature</a:t>
            </a:r>
            <a:r>
              <a:rPr lang="de-DE" sz="1000" dirty="0"/>
              <a:t>-b-</a:t>
            </a:r>
            <a:r>
              <a:rPr lang="de-DE" sz="1000" dirty="0" err="1"/>
              <a:t>cell</a:t>
            </a:r>
            <a:r>
              <a:rPr lang="de-DE" sz="1000" dirty="0"/>
              <a:t>-</a:t>
            </a:r>
            <a:r>
              <a:rPr lang="de-DE" sz="1000" dirty="0" err="1"/>
              <a:t>neoplasms</a:t>
            </a:r>
            <a:r>
              <a:rPr lang="de-DE" sz="1000" dirty="0"/>
              <a:t>/</a:t>
            </a:r>
            <a:r>
              <a:rPr lang="de-DE" sz="1000" dirty="0" err="1"/>
              <a:t>mature</a:t>
            </a:r>
            <a:r>
              <a:rPr lang="de-DE" sz="1000" dirty="0"/>
              <a:t>-b-</a:t>
            </a:r>
            <a:r>
              <a:rPr lang="de-DE" sz="1000" dirty="0" err="1"/>
              <a:t>cell</a:t>
            </a:r>
            <a:r>
              <a:rPr lang="de-DE" sz="1000" dirty="0"/>
              <a:t>-</a:t>
            </a:r>
            <a:r>
              <a:rPr lang="de-DE" sz="1000" dirty="0" err="1"/>
              <a:t>neoplasms-overview</a:t>
            </a:r>
            <a:endParaRPr lang="de-DE" sz="1000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33438A8-AA18-D905-2BC7-8F2366868C1B}"/>
              </a:ext>
            </a:extLst>
          </p:cNvPr>
          <p:cNvSpPr txBox="1"/>
          <p:nvPr/>
        </p:nvSpPr>
        <p:spPr>
          <a:xfrm>
            <a:off x="0" y="1486392"/>
            <a:ext cx="12009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0070C0"/>
                </a:solidFill>
              </a:rPr>
              <a:t>+8q: MYC</a:t>
            </a:r>
          </a:p>
          <a:p>
            <a:r>
              <a:rPr lang="de-DE" b="1" dirty="0">
                <a:solidFill>
                  <a:srgbClr val="C00000"/>
                </a:solidFill>
              </a:rPr>
              <a:t>-17p: TP53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B0EAAFC0-F161-B019-480F-91D1F9DDF029}"/>
              </a:ext>
            </a:extLst>
          </p:cNvPr>
          <p:cNvSpPr/>
          <p:nvPr/>
        </p:nvSpPr>
        <p:spPr>
          <a:xfrm>
            <a:off x="3798671" y="1894114"/>
            <a:ext cx="1191352" cy="870857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6313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007C40-DB28-2AC9-34E7-986075A7E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err="1"/>
              <a:t>Mature</a:t>
            </a:r>
            <a:r>
              <a:rPr lang="de-DE" dirty="0"/>
              <a:t> B-</a:t>
            </a:r>
            <a:r>
              <a:rPr lang="de-DE" dirty="0" err="1"/>
              <a:t>cell</a:t>
            </a:r>
            <a:r>
              <a:rPr lang="de-DE" dirty="0"/>
              <a:t> </a:t>
            </a:r>
            <a:r>
              <a:rPr lang="de-DE" dirty="0" err="1"/>
              <a:t>Neoplasms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3AF667-6C44-E51A-A82B-C4F05D48B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4433" y="1731029"/>
            <a:ext cx="6153373" cy="46387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b="1" dirty="0">
                <a:latin typeface="Calibri" panose="020F0502020204030204" pitchFamily="34" charset="0"/>
                <a:cs typeface="Calibri" panose="020F0502020204030204" pitchFamily="34" charset="0"/>
              </a:rPr>
              <a:t>MCL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de-DE" sz="2400" b="1" dirty="0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antle </a:t>
            </a:r>
            <a:r>
              <a:rPr lang="de-DE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ell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ymphoma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3%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B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cell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lymphomas</a:t>
            </a:r>
            <a:endParaRPr lang="de-DE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CH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incidence</a:t>
            </a:r>
            <a:r>
              <a:rPr lang="de-CH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: </a:t>
            </a:r>
            <a:r>
              <a:rPr lang="de-CH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1-2</a:t>
            </a:r>
            <a:r>
              <a:rPr lang="de-CH" sz="24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/100 000 </a:t>
            </a:r>
            <a:r>
              <a:rPr lang="de-CH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 </a:t>
            </a:r>
            <a:r>
              <a:rPr lang="de-CH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year</a:t>
            </a:r>
            <a:endParaRPr lang="de-DE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TP53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mutations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confer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poor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prognosis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conflicting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data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regarding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prognostic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impact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-17p and +8q</a:t>
            </a:r>
          </a:p>
          <a:p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5-year OS: 58%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7" name="Grafik 6" descr="Ein Bild, das Text, Screenshot, Diagramm, Kreis enthält.&#10;&#10;Automatisch generierte Beschreibung">
            <a:extLst>
              <a:ext uri="{FF2B5EF4-FFF2-40B4-BE49-F238E27FC236}">
                <a16:creationId xmlns:a16="http://schemas.microsoft.com/office/drawing/2014/main" id="{D89EDA77-8228-71F5-9BF7-BF06E89C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285" y="1516684"/>
            <a:ext cx="5458344" cy="4976191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1E16542D-723D-DC1F-5736-4186DB86CA48}"/>
              </a:ext>
            </a:extLst>
          </p:cNvPr>
          <p:cNvSpPr txBox="1"/>
          <p:nvPr/>
        </p:nvSpPr>
        <p:spPr>
          <a:xfrm>
            <a:off x="283285" y="6542021"/>
            <a:ext cx="47067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https://</a:t>
            </a:r>
            <a:r>
              <a:rPr lang="de-DE" sz="1000" dirty="0" err="1"/>
              <a:t>www.mll.com</a:t>
            </a:r>
            <a:r>
              <a:rPr lang="de-DE" sz="1000" dirty="0"/>
              <a:t>/en/</a:t>
            </a:r>
            <a:r>
              <a:rPr lang="de-DE" sz="1000" dirty="0" err="1"/>
              <a:t>mature</a:t>
            </a:r>
            <a:r>
              <a:rPr lang="de-DE" sz="1000" dirty="0"/>
              <a:t>-b-</a:t>
            </a:r>
            <a:r>
              <a:rPr lang="de-DE" sz="1000" dirty="0" err="1"/>
              <a:t>cell</a:t>
            </a:r>
            <a:r>
              <a:rPr lang="de-DE" sz="1000" dirty="0"/>
              <a:t>-</a:t>
            </a:r>
            <a:r>
              <a:rPr lang="de-DE" sz="1000" dirty="0" err="1"/>
              <a:t>neoplasms</a:t>
            </a:r>
            <a:r>
              <a:rPr lang="de-DE" sz="1000" dirty="0"/>
              <a:t>/</a:t>
            </a:r>
            <a:r>
              <a:rPr lang="de-DE" sz="1000" dirty="0" err="1"/>
              <a:t>mature</a:t>
            </a:r>
            <a:r>
              <a:rPr lang="de-DE" sz="1000" dirty="0"/>
              <a:t>-b-</a:t>
            </a:r>
            <a:r>
              <a:rPr lang="de-DE" sz="1000" dirty="0" err="1"/>
              <a:t>cell</a:t>
            </a:r>
            <a:r>
              <a:rPr lang="de-DE" sz="1000" dirty="0"/>
              <a:t>-</a:t>
            </a:r>
            <a:r>
              <a:rPr lang="de-DE" sz="1000" dirty="0" err="1"/>
              <a:t>neoplasms-overview</a:t>
            </a:r>
            <a:endParaRPr lang="de-DE" sz="1000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33438A8-AA18-D905-2BC7-8F2366868C1B}"/>
              </a:ext>
            </a:extLst>
          </p:cNvPr>
          <p:cNvSpPr txBox="1"/>
          <p:nvPr/>
        </p:nvSpPr>
        <p:spPr>
          <a:xfrm>
            <a:off x="0" y="1486392"/>
            <a:ext cx="12009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0070C0"/>
                </a:solidFill>
              </a:rPr>
              <a:t>+8q: MYC</a:t>
            </a:r>
          </a:p>
          <a:p>
            <a:r>
              <a:rPr lang="de-DE" b="1" dirty="0">
                <a:solidFill>
                  <a:srgbClr val="C00000"/>
                </a:solidFill>
              </a:rPr>
              <a:t>-17p: TP53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B0EAAFC0-F161-B019-480F-91D1F9DDF029}"/>
              </a:ext>
            </a:extLst>
          </p:cNvPr>
          <p:cNvSpPr/>
          <p:nvPr/>
        </p:nvSpPr>
        <p:spPr>
          <a:xfrm>
            <a:off x="2554664" y="4986779"/>
            <a:ext cx="1112363" cy="1501889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417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007C40-DB28-2AC9-34E7-986075A7E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err="1"/>
              <a:t>Mature</a:t>
            </a:r>
            <a:r>
              <a:rPr lang="de-DE" dirty="0"/>
              <a:t> B-</a:t>
            </a:r>
            <a:r>
              <a:rPr lang="de-DE" dirty="0" err="1"/>
              <a:t>cell</a:t>
            </a:r>
            <a:r>
              <a:rPr lang="de-DE" dirty="0"/>
              <a:t> </a:t>
            </a:r>
            <a:r>
              <a:rPr lang="de-DE" dirty="0" err="1"/>
              <a:t>Neoplasms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3AF667-6C44-E51A-A82B-C4F05D48B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4433" y="1731029"/>
            <a:ext cx="6153373" cy="4638769"/>
          </a:xfrm>
        </p:spPr>
        <p:txBody>
          <a:bodyPr>
            <a:normAutofit/>
          </a:bodyPr>
          <a:lstStyle/>
          <a:p>
            <a:r>
              <a:rPr lang="de-DE" sz="2400" b="1" dirty="0">
                <a:latin typeface="Calibri" panose="020F0502020204030204" pitchFamily="34" charset="0"/>
                <a:cs typeface="Calibri" panose="020F0502020204030204" pitchFamily="34" charset="0"/>
              </a:rPr>
              <a:t>DLBCL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de-DE" sz="2400" b="1" dirty="0"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iffuse </a:t>
            </a:r>
            <a:r>
              <a:rPr lang="de-DE" sz="2400" b="1" dirty="0">
                <a:latin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arge </a:t>
            </a:r>
            <a:r>
              <a:rPr lang="de-DE" sz="2400" b="1" dirty="0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ell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de-DE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ymphoma</a:t>
            </a:r>
            <a:r>
              <a:rPr lang="de-DE" sz="24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lvl="1"/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30% </a:t>
            </a:r>
            <a:r>
              <a:rPr lang="de-DE" dirty="0" err="1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dirty="0" err="1">
                <a:latin typeface="Calibri" panose="020F0502020204030204" pitchFamily="34" charset="0"/>
                <a:cs typeface="Calibri" panose="020F0502020204030204" pitchFamily="34" charset="0"/>
              </a:rPr>
              <a:t>mature</a:t>
            </a:r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 B-</a:t>
            </a:r>
            <a:r>
              <a:rPr lang="de-DE" dirty="0" err="1">
                <a:latin typeface="Calibri" panose="020F0502020204030204" pitchFamily="34" charset="0"/>
                <a:cs typeface="Calibri" panose="020F0502020204030204" pitchFamily="34" charset="0"/>
              </a:rPr>
              <a:t>cell</a:t>
            </a:r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dirty="0" err="1">
                <a:latin typeface="Calibri" panose="020F0502020204030204" pitchFamily="34" charset="0"/>
                <a:cs typeface="Calibri" panose="020F0502020204030204" pitchFamily="34" charset="0"/>
              </a:rPr>
              <a:t>lymphomas</a:t>
            </a:r>
            <a:endParaRPr lang="de-D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de-CH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de-CH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ncidence</a:t>
            </a:r>
            <a:r>
              <a:rPr lang="de-CH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: 6/100 000 </a:t>
            </a:r>
            <a:r>
              <a:rPr lang="de-CH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 </a:t>
            </a:r>
            <a:r>
              <a:rPr lang="de-CH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year</a:t>
            </a:r>
            <a:endParaRPr lang="de-CH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5-year OS:</a:t>
            </a:r>
            <a:r>
              <a:rPr lang="de-CH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65%</a:t>
            </a:r>
          </a:p>
          <a:p>
            <a:r>
              <a:rPr lang="de-CH" sz="24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DLBCL/HGBL-MYC/BCL2</a:t>
            </a:r>
            <a:r>
              <a:rPr lang="de-CH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lvl="1"/>
            <a:r>
              <a:rPr lang="de-CH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6-10% </a:t>
            </a:r>
            <a:r>
              <a:rPr lang="de-CH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lang="de-CH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all DLBCL</a:t>
            </a:r>
          </a:p>
          <a:p>
            <a:pPr lvl="1"/>
            <a:r>
              <a:rPr lang="de-CH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-17p and +8q </a:t>
            </a:r>
            <a:r>
              <a:rPr lang="de-CH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recurrent</a:t>
            </a:r>
            <a:r>
              <a:rPr lang="de-CH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findings</a:t>
            </a:r>
            <a:endParaRPr lang="de-CH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de-CH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de-CH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ssociated</a:t>
            </a:r>
            <a:r>
              <a:rPr lang="de-CH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lang="de-CH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poor</a:t>
            </a:r>
            <a:r>
              <a:rPr lang="de-CH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CH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prognosis</a:t>
            </a:r>
            <a:endParaRPr lang="de-CH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pic>
        <p:nvPicPr>
          <p:cNvPr id="7" name="Grafik 6" descr="Ein Bild, das Text, Screenshot, Diagramm, Kreis enthält.&#10;&#10;Automatisch generierte Beschreibung">
            <a:extLst>
              <a:ext uri="{FF2B5EF4-FFF2-40B4-BE49-F238E27FC236}">
                <a16:creationId xmlns:a16="http://schemas.microsoft.com/office/drawing/2014/main" id="{D89EDA77-8228-71F5-9BF7-BF06E89C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285" y="1549342"/>
            <a:ext cx="5458344" cy="4976191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EF5A03C7-2B46-BCF9-0283-952CA5B309CE}"/>
              </a:ext>
            </a:extLst>
          </p:cNvPr>
          <p:cNvSpPr txBox="1"/>
          <p:nvPr/>
        </p:nvSpPr>
        <p:spPr>
          <a:xfrm>
            <a:off x="0" y="1486392"/>
            <a:ext cx="12009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0070C0"/>
                </a:solidFill>
              </a:rPr>
              <a:t>+8q: MYC</a:t>
            </a:r>
          </a:p>
          <a:p>
            <a:r>
              <a:rPr lang="de-DE" b="1" dirty="0">
                <a:solidFill>
                  <a:srgbClr val="C00000"/>
                </a:solidFill>
              </a:rPr>
              <a:t>-17p: TP53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B038E07-368B-FBEC-FD4E-7556E8CCAE71}"/>
              </a:ext>
            </a:extLst>
          </p:cNvPr>
          <p:cNvSpPr/>
          <p:nvPr/>
        </p:nvSpPr>
        <p:spPr>
          <a:xfrm>
            <a:off x="4581428" y="2842247"/>
            <a:ext cx="1160202" cy="826390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65FA2A1-DE0D-D113-6650-95B24C7068A0}"/>
              </a:ext>
            </a:extLst>
          </p:cNvPr>
          <p:cNvSpPr/>
          <p:nvPr/>
        </p:nvSpPr>
        <p:spPr>
          <a:xfrm>
            <a:off x="273857" y="2379906"/>
            <a:ext cx="1160202" cy="826390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5DE6954-9EDF-4EE1-F142-6B8BB6B87BC7}"/>
              </a:ext>
            </a:extLst>
          </p:cNvPr>
          <p:cNvSpPr txBox="1"/>
          <p:nvPr/>
        </p:nvSpPr>
        <p:spPr>
          <a:xfrm>
            <a:off x="283285" y="6542021"/>
            <a:ext cx="47067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https://</a:t>
            </a:r>
            <a:r>
              <a:rPr lang="de-DE" sz="1000" dirty="0" err="1"/>
              <a:t>www.mll.com</a:t>
            </a:r>
            <a:r>
              <a:rPr lang="de-DE" sz="1000" dirty="0"/>
              <a:t>/en/</a:t>
            </a:r>
            <a:r>
              <a:rPr lang="de-DE" sz="1000" dirty="0" err="1"/>
              <a:t>mature</a:t>
            </a:r>
            <a:r>
              <a:rPr lang="de-DE" sz="1000" dirty="0"/>
              <a:t>-b-</a:t>
            </a:r>
            <a:r>
              <a:rPr lang="de-DE" sz="1000" dirty="0" err="1"/>
              <a:t>cell</a:t>
            </a:r>
            <a:r>
              <a:rPr lang="de-DE" sz="1000" dirty="0"/>
              <a:t>-</a:t>
            </a:r>
            <a:r>
              <a:rPr lang="de-DE" sz="1000" dirty="0" err="1"/>
              <a:t>neoplasms</a:t>
            </a:r>
            <a:r>
              <a:rPr lang="de-DE" sz="1000" dirty="0"/>
              <a:t>/</a:t>
            </a:r>
            <a:r>
              <a:rPr lang="de-DE" sz="1000" dirty="0" err="1"/>
              <a:t>mature</a:t>
            </a:r>
            <a:r>
              <a:rPr lang="de-DE" sz="1000" dirty="0"/>
              <a:t>-b-</a:t>
            </a:r>
            <a:r>
              <a:rPr lang="de-DE" sz="1000" dirty="0" err="1"/>
              <a:t>cell</a:t>
            </a:r>
            <a:r>
              <a:rPr lang="de-DE" sz="1000" dirty="0"/>
              <a:t>-</a:t>
            </a:r>
            <a:r>
              <a:rPr lang="de-DE" sz="1000" dirty="0" err="1"/>
              <a:t>neoplasms-overview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143086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7715D6-777E-A8CD-40E5-74D5382FE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Aims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0C406-A31D-B894-73C1-0B81DAA356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Occurence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-17p- (TP53) and +8q (MYC) in different </a:t>
            </a:r>
            <a:r>
              <a:rPr lang="de-DE" dirty="0" err="1"/>
              <a:t>hematolymphoid</a:t>
            </a:r>
            <a:r>
              <a:rPr lang="de-DE" dirty="0"/>
              <a:t> </a:t>
            </a:r>
            <a:r>
              <a:rPr lang="de-DE" dirty="0" err="1"/>
              <a:t>neoplasms</a:t>
            </a:r>
            <a:endParaRPr lang="de-DE" dirty="0"/>
          </a:p>
          <a:p>
            <a:r>
              <a:rPr lang="de-DE" dirty="0"/>
              <a:t>Survival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CLL, MCL and DLBCL </a:t>
            </a:r>
            <a:r>
              <a:rPr lang="de-DE" dirty="0" err="1"/>
              <a:t>patients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regard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17p and 8q </a:t>
            </a:r>
            <a:r>
              <a:rPr lang="de-DE" dirty="0" err="1"/>
              <a:t>status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39407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45F4E0-EA4A-0034-6DAC-310A0E81F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err="1"/>
              <a:t>Occurrence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-17p (TP53)</a:t>
            </a:r>
          </a:p>
        </p:txBody>
      </p:sp>
      <p:pic>
        <p:nvPicPr>
          <p:cNvPr id="4" name="Grafik 3" descr="Ein Bild, das Text, Screenshot, Diagramm enthält.&#10;&#10;Automatisch generierte Beschreibung">
            <a:extLst>
              <a:ext uri="{FF2B5EF4-FFF2-40B4-BE49-F238E27FC236}">
                <a16:creationId xmlns:a16="http://schemas.microsoft.com/office/drawing/2014/main" id="{9C476486-CA00-765D-188E-B59420060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1854" y="1613630"/>
            <a:ext cx="6088291" cy="524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16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45F4E0-EA4A-0034-6DAC-310A0E81F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err="1"/>
              <a:t>Occurrence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+8q (MYC)</a:t>
            </a:r>
          </a:p>
        </p:txBody>
      </p:sp>
      <p:pic>
        <p:nvPicPr>
          <p:cNvPr id="3" name="Grafik 2" descr="Ein Bild, das Text, Screenshot, Diagramm, Design enthält.&#10;&#10;Automatisch generierte Beschreibung">
            <a:extLst>
              <a:ext uri="{FF2B5EF4-FFF2-40B4-BE49-F238E27FC236}">
                <a16:creationId xmlns:a16="http://schemas.microsoft.com/office/drawing/2014/main" id="{CA8B1FD5-55EA-8AC6-A34E-C1228E129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607" y="1392834"/>
            <a:ext cx="5768786" cy="5465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7394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662</Words>
  <Application>Microsoft Macintosh PowerPoint</Application>
  <PresentationFormat>Breitbild</PresentationFormat>
  <Paragraphs>77</Paragraphs>
  <Slides>13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Helvetica</vt:lpstr>
      <vt:lpstr>Office</vt:lpstr>
      <vt:lpstr>NCIt:C35813: Hematopoietic and Lymphoid System Neoplasm</vt:lpstr>
      <vt:lpstr>WHO classification of hematolymphoid tumors</vt:lpstr>
      <vt:lpstr>WHO classification of hematolymphoid tumors</vt:lpstr>
      <vt:lpstr>Mature B-cell Neoplasms</vt:lpstr>
      <vt:lpstr>Mature B-cell Neoplasms</vt:lpstr>
      <vt:lpstr>Mature B-cell Neoplasms</vt:lpstr>
      <vt:lpstr>Aims</vt:lpstr>
      <vt:lpstr>Occurrence of -17p (TP53)</vt:lpstr>
      <vt:lpstr>Occurrence of +8q (MYC)</vt:lpstr>
      <vt:lpstr>Survival Analysis DLBCL: -17p and +8q </vt:lpstr>
      <vt:lpstr>Survival Analysis MCL: -17p and +8q </vt:lpstr>
      <vt:lpstr>Survival Analysis CLL: -17p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Serena Galli</dc:creator>
  <cp:lastModifiedBy>Serena Galli</cp:lastModifiedBy>
  <cp:revision>5</cp:revision>
  <dcterms:created xsi:type="dcterms:W3CDTF">2023-10-05T06:26:19Z</dcterms:created>
  <dcterms:modified xsi:type="dcterms:W3CDTF">2023-10-05T11:19:14Z</dcterms:modified>
</cp:coreProperties>
</file>

<file path=docProps/thumbnail.jpeg>
</file>